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80" r:id="rId2"/>
    <p:sldId id="267" r:id="rId3"/>
    <p:sldId id="272" r:id="rId4"/>
    <p:sldId id="274" r:id="rId5"/>
    <p:sldId id="276" r:id="rId6"/>
    <p:sldId id="281" r:id="rId7"/>
    <p:sldId id="282" r:id="rId8"/>
    <p:sldId id="283" r:id="rId9"/>
    <p:sldId id="28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63" d="100"/>
          <a:sy n="63" d="100"/>
        </p:scale>
        <p:origin x="7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611C7-1862-4B67-92A4-606D54124B25}"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7400C-70F1-4904-84B7-80C00E52FCFA}" type="slidenum">
              <a:rPr lang="en-US" smtClean="0"/>
              <a:t>‹#›</a:t>
            </a:fld>
            <a:endParaRPr lang="en-US"/>
          </a:p>
        </p:txBody>
      </p:sp>
    </p:spTree>
    <p:extLst>
      <p:ext uri="{BB962C8B-B14F-4D97-AF65-F5344CB8AC3E}">
        <p14:creationId xmlns:p14="http://schemas.microsoft.com/office/powerpoint/2010/main" val="181740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In1619 the first Africans slaves were brought to America;</a:t>
            </a:r>
            <a:r>
              <a:rPr lang="en-US" baseline="0" dirty="0"/>
              <a:t> 1865 the 13</a:t>
            </a:r>
            <a:r>
              <a:rPr lang="en-US" baseline="30000" dirty="0"/>
              <a:t>th</a:t>
            </a:r>
            <a:r>
              <a:rPr lang="en-US" baseline="0" dirty="0"/>
              <a:t> Amendment passed – 143 yrs. From 2008 we had slavery</a:t>
            </a:r>
            <a:endParaRPr lang="en-US" dirty="0"/>
          </a:p>
        </p:txBody>
      </p:sp>
      <p:sp>
        <p:nvSpPr>
          <p:cNvPr id="4" name="Slide Number Placeholder 3"/>
          <p:cNvSpPr>
            <a:spLocks noGrp="1"/>
          </p:cNvSpPr>
          <p:nvPr>
            <p:ph type="sldNum" sz="quarter" idx="10"/>
          </p:nvPr>
        </p:nvSpPr>
        <p:spPr/>
        <p:txBody>
          <a:bodyPr/>
          <a:lstStyle/>
          <a:p>
            <a:fld id="{5577400C-70F1-4904-84B7-80C00E52FCFA}" type="slidenum">
              <a:rPr lang="en-US" smtClean="0"/>
              <a:t>9</a:t>
            </a:fld>
            <a:endParaRPr lang="en-US"/>
          </a:p>
        </p:txBody>
      </p:sp>
    </p:spTree>
    <p:extLst>
      <p:ext uri="{BB962C8B-B14F-4D97-AF65-F5344CB8AC3E}">
        <p14:creationId xmlns:p14="http://schemas.microsoft.com/office/powerpoint/2010/main" val="161853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B5C8D-C675-4C37-BA2C-EC54F0884710}"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86427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4B5C8D-C675-4C37-BA2C-EC54F0884710}"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31538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4B5C8D-C675-4C37-BA2C-EC54F0884710}"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1482600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4B5C8D-C675-4C37-BA2C-EC54F0884710}"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09BF2-80D4-49D1-9068-103C20315275}"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37371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4B5C8D-C675-4C37-BA2C-EC54F0884710}"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3513818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44B5C8D-C675-4C37-BA2C-EC54F0884710}"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772060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44B5C8D-C675-4C37-BA2C-EC54F0884710}"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1568335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B5C8D-C675-4C37-BA2C-EC54F0884710}"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2490686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B5C8D-C675-4C37-BA2C-EC54F0884710}"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1049786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1D5C4A55-C3DD-4B61-B5B0-B5A5C969E626}" type="slidenum">
              <a:rPr lang="en-US" altLang="en-US"/>
              <a:pPr/>
              <a:t>‹#›</a:t>
            </a:fld>
            <a:endParaRPr lang="en-US" altLang="en-US"/>
          </a:p>
        </p:txBody>
      </p:sp>
    </p:spTree>
    <p:extLst>
      <p:ext uri="{BB962C8B-B14F-4D97-AF65-F5344CB8AC3E}">
        <p14:creationId xmlns:p14="http://schemas.microsoft.com/office/powerpoint/2010/main" val="2984223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8106615B-3404-4C38-AE93-7F14A26B6601}" type="slidenum">
              <a:rPr lang="en-US" altLang="en-US"/>
              <a:pPr/>
              <a:t>‹#›</a:t>
            </a:fld>
            <a:endParaRPr lang="en-US" altLang="en-US"/>
          </a:p>
        </p:txBody>
      </p:sp>
    </p:spTree>
    <p:extLst>
      <p:ext uri="{BB962C8B-B14F-4D97-AF65-F5344CB8AC3E}">
        <p14:creationId xmlns:p14="http://schemas.microsoft.com/office/powerpoint/2010/main" val="428166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4B5C8D-C675-4C37-BA2C-EC54F0884710}"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222479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4B5C8D-C675-4C37-BA2C-EC54F0884710}"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20712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4B5C8D-C675-4C37-BA2C-EC54F0884710}"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99949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4B5C8D-C675-4C37-BA2C-EC54F0884710}"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99377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4B5C8D-C675-4C37-BA2C-EC54F0884710}"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48571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B5C8D-C675-4C37-BA2C-EC54F0884710}"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330647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B5C8D-C675-4C37-BA2C-EC54F0884710}"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411351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B5C8D-C675-4C37-BA2C-EC54F0884710}"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09BF2-80D4-49D1-9068-103C20315275}" type="slidenum">
              <a:rPr lang="en-US" smtClean="0"/>
              <a:t>‹#›</a:t>
            </a:fld>
            <a:endParaRPr lang="en-US"/>
          </a:p>
        </p:txBody>
      </p:sp>
    </p:spTree>
    <p:extLst>
      <p:ext uri="{BB962C8B-B14F-4D97-AF65-F5344CB8AC3E}">
        <p14:creationId xmlns:p14="http://schemas.microsoft.com/office/powerpoint/2010/main" val="283344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44B5C8D-C675-4C37-BA2C-EC54F0884710}" type="datetimeFigureOut">
              <a:rPr lang="en-US" smtClean="0"/>
              <a:t>5/4/2020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FB09BF2-80D4-49D1-9068-103C20315275}" type="slidenum">
              <a:rPr lang="en-US" smtClean="0"/>
              <a:t>‹#›</a:t>
            </a:fld>
            <a:endParaRPr lang="en-US"/>
          </a:p>
        </p:txBody>
      </p:sp>
    </p:spTree>
    <p:extLst>
      <p:ext uri="{BB962C8B-B14F-4D97-AF65-F5344CB8AC3E}">
        <p14:creationId xmlns:p14="http://schemas.microsoft.com/office/powerpoint/2010/main" val="6343138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history.com/topics/9-11-attacks/videos/the-todd-beamer-story-lets-roll"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history.com/topics/us-presidents/barack-obama" TargetMode="External"/><Relationship Id="rId4" Type="http://schemas.openxmlformats.org/officeDocument/2006/relationships/hyperlink" Target="https://www.youtube.com/watch?v=73ksUPU0Nb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63110"/>
            <a:ext cx="10353762" cy="606950"/>
          </a:xfrm>
        </p:spPr>
        <p:txBody>
          <a:bodyPr>
            <a:normAutofit fontScale="90000"/>
          </a:bodyPr>
          <a:lstStyle/>
          <a:p>
            <a:r>
              <a:rPr lang="en-US" dirty="0"/>
              <a:t>Technological Wonders</a:t>
            </a:r>
          </a:p>
        </p:txBody>
      </p:sp>
      <p:sp>
        <p:nvSpPr>
          <p:cNvPr id="3" name="Content Placeholder 2"/>
          <p:cNvSpPr>
            <a:spLocks noGrp="1"/>
          </p:cNvSpPr>
          <p:nvPr>
            <p:ph idx="1"/>
          </p:nvPr>
        </p:nvSpPr>
        <p:spPr>
          <a:xfrm>
            <a:off x="481175" y="1449460"/>
            <a:ext cx="7069999" cy="4874944"/>
          </a:xfrm>
        </p:spPr>
        <p:txBody>
          <a:bodyPr>
            <a:normAutofit/>
          </a:bodyPr>
          <a:lstStyle/>
          <a:p>
            <a:r>
              <a:rPr lang="en-US" dirty="0"/>
              <a:t>Expanded use of the air-conditioning:</a:t>
            </a:r>
          </a:p>
          <a:p>
            <a:pPr lvl="1"/>
            <a:r>
              <a:rPr lang="en-US" sz="2000" dirty="0"/>
              <a:t>Allowed for more tolerable working conditions in building</a:t>
            </a:r>
          </a:p>
          <a:p>
            <a:pPr lvl="1"/>
            <a:r>
              <a:rPr lang="en-US" sz="2000" dirty="0"/>
              <a:t>Encouraged urban development </a:t>
            </a:r>
          </a:p>
          <a:p>
            <a:pPr lvl="1"/>
            <a:r>
              <a:rPr lang="en-US" sz="2000" u="sng" dirty="0"/>
              <a:t>Stimulated economic growth in hot and humid climates (SE &amp; SW).</a:t>
            </a:r>
          </a:p>
          <a:p>
            <a:endParaRPr lang="en-US" dirty="0"/>
          </a:p>
          <a:p>
            <a:r>
              <a:rPr lang="en-US" dirty="0"/>
              <a:t>Personal computers &amp; the Internet</a:t>
            </a:r>
          </a:p>
          <a:p>
            <a:pPr lvl="1"/>
            <a:r>
              <a:rPr lang="en-US" sz="2000" u="sng" dirty="0"/>
              <a:t>Gave consumers the possibilities of the future</a:t>
            </a:r>
          </a:p>
          <a:p>
            <a:pPr lvl="1"/>
            <a:r>
              <a:rPr lang="en-US" sz="2000" dirty="0"/>
              <a:t> Eventually allowed people to connect all over the world</a:t>
            </a:r>
          </a:p>
          <a:p>
            <a:pPr lvl="1"/>
            <a:r>
              <a:rPr lang="en-US" sz="2000" dirty="0"/>
              <a:t>Today, we have computers in our pockets - Cellphones</a:t>
            </a:r>
          </a:p>
          <a:p>
            <a:pPr lvl="1"/>
            <a:endParaRPr lang="en-US" dirty="0"/>
          </a:p>
          <a:p>
            <a:endParaRPr lang="en-US" dirty="0"/>
          </a:p>
        </p:txBody>
      </p:sp>
      <p:pic>
        <p:nvPicPr>
          <p:cNvPr id="4" name="Picture 3"/>
          <p:cNvPicPr>
            <a:picLocks noChangeAspect="1"/>
          </p:cNvPicPr>
          <p:nvPr/>
        </p:nvPicPr>
        <p:blipFill>
          <a:blip r:embed="rId2"/>
          <a:stretch>
            <a:fillRect/>
          </a:stretch>
        </p:blipFill>
        <p:spPr>
          <a:xfrm>
            <a:off x="8563555" y="1208598"/>
            <a:ext cx="3016857" cy="1950720"/>
          </a:xfrm>
          <a:prstGeom prst="rect">
            <a:avLst/>
          </a:prstGeom>
        </p:spPr>
      </p:pic>
      <p:sp>
        <p:nvSpPr>
          <p:cNvPr id="5" name="TextBox 4"/>
          <p:cNvSpPr txBox="1"/>
          <p:nvPr/>
        </p:nvSpPr>
        <p:spPr>
          <a:xfrm>
            <a:off x="9084863" y="3392492"/>
            <a:ext cx="2182694" cy="369332"/>
          </a:xfrm>
          <a:prstGeom prst="rect">
            <a:avLst/>
          </a:prstGeom>
          <a:noFill/>
        </p:spPr>
        <p:txBody>
          <a:bodyPr wrap="square" rtlCol="0">
            <a:spAutoFit/>
          </a:bodyPr>
          <a:lstStyle/>
          <a:p>
            <a:r>
              <a:rPr lang="en-US" dirty="0"/>
              <a:t>Altair 8800 - 1975</a:t>
            </a:r>
          </a:p>
        </p:txBody>
      </p:sp>
      <p:pic>
        <p:nvPicPr>
          <p:cNvPr id="6" name="Picture 5"/>
          <p:cNvPicPr>
            <a:picLocks noChangeAspect="1"/>
          </p:cNvPicPr>
          <p:nvPr/>
        </p:nvPicPr>
        <p:blipFill>
          <a:blip r:embed="rId3"/>
          <a:stretch>
            <a:fillRect/>
          </a:stretch>
        </p:blipFill>
        <p:spPr>
          <a:xfrm>
            <a:off x="8619214" y="4071564"/>
            <a:ext cx="2763410" cy="1943100"/>
          </a:xfrm>
          <a:prstGeom prst="rect">
            <a:avLst/>
          </a:prstGeom>
        </p:spPr>
      </p:pic>
      <p:sp>
        <p:nvSpPr>
          <p:cNvPr id="7" name="TextBox 6"/>
          <p:cNvSpPr txBox="1"/>
          <p:nvPr/>
        </p:nvSpPr>
        <p:spPr>
          <a:xfrm>
            <a:off x="9271221" y="6139738"/>
            <a:ext cx="1765189" cy="369332"/>
          </a:xfrm>
          <a:prstGeom prst="rect">
            <a:avLst/>
          </a:prstGeom>
          <a:noFill/>
        </p:spPr>
        <p:txBody>
          <a:bodyPr wrap="square" rtlCol="0">
            <a:spAutoFit/>
          </a:bodyPr>
          <a:lstStyle/>
          <a:p>
            <a:r>
              <a:rPr lang="en-US" dirty="0"/>
              <a:t>Apple I - 1976</a:t>
            </a:r>
          </a:p>
        </p:txBody>
      </p:sp>
    </p:spTree>
    <p:extLst>
      <p:ext uri="{BB962C8B-B14F-4D97-AF65-F5344CB8AC3E}">
        <p14:creationId xmlns:p14="http://schemas.microsoft.com/office/powerpoint/2010/main" val="2939128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5838" y="323353"/>
            <a:ext cx="8305800" cy="805732"/>
          </a:xfrm>
        </p:spPr>
        <p:txBody>
          <a:bodyPr>
            <a:normAutofit/>
          </a:bodyPr>
          <a:lstStyle/>
          <a:p>
            <a:r>
              <a:rPr lang="en-US" altLang="en-US" dirty="0"/>
              <a:t>The Ronald Reagan’s Presidency</a:t>
            </a:r>
          </a:p>
        </p:txBody>
      </p:sp>
      <p:sp>
        <p:nvSpPr>
          <p:cNvPr id="18435" name="Rectangle 3"/>
          <p:cNvSpPr>
            <a:spLocks noGrp="1" noChangeArrowheads="1"/>
          </p:cNvSpPr>
          <p:nvPr>
            <p:ph idx="1"/>
          </p:nvPr>
        </p:nvSpPr>
        <p:spPr>
          <a:xfrm>
            <a:off x="349857" y="1566407"/>
            <a:ext cx="10165742" cy="5001717"/>
          </a:xfrm>
        </p:spPr>
        <p:txBody>
          <a:bodyPr>
            <a:normAutofit fontScale="92500" lnSpcReduction="20000"/>
          </a:bodyPr>
          <a:lstStyle/>
          <a:p>
            <a:pPr>
              <a:lnSpc>
                <a:spcPct val="90000"/>
              </a:lnSpc>
            </a:pPr>
            <a:r>
              <a:rPr lang="en-US" altLang="en-US" sz="2800" dirty="0"/>
              <a:t>Republican Ronald Reagan was elected the 44</a:t>
            </a:r>
            <a:r>
              <a:rPr lang="en-US" altLang="en-US" sz="2800" baseline="30000" dirty="0"/>
              <a:t>th</a:t>
            </a:r>
            <a:r>
              <a:rPr lang="en-US" altLang="en-US" sz="2800" dirty="0"/>
              <a:t> President in 1980.</a:t>
            </a:r>
          </a:p>
          <a:p>
            <a:pPr>
              <a:lnSpc>
                <a:spcPct val="90000"/>
              </a:lnSpc>
            </a:pPr>
            <a:endParaRPr lang="en-US" altLang="en-US" sz="2800" dirty="0"/>
          </a:p>
          <a:p>
            <a:pPr>
              <a:lnSpc>
                <a:spcPct val="90000"/>
              </a:lnSpc>
            </a:pPr>
            <a:r>
              <a:rPr lang="en-US" altLang="en-US" sz="2800" dirty="0"/>
              <a:t>His 1</a:t>
            </a:r>
            <a:r>
              <a:rPr lang="en-US" altLang="en-US" sz="2800" baseline="30000" dirty="0"/>
              <a:t>st</a:t>
            </a:r>
            <a:r>
              <a:rPr lang="en-US" altLang="en-US" sz="2800" dirty="0"/>
              <a:t> priority - Fix the nation’s economy. </a:t>
            </a:r>
          </a:p>
          <a:p>
            <a:pPr>
              <a:lnSpc>
                <a:spcPct val="90000"/>
              </a:lnSpc>
            </a:pPr>
            <a:endParaRPr lang="en-US" altLang="en-US" sz="2800" dirty="0"/>
          </a:p>
          <a:p>
            <a:pPr>
              <a:lnSpc>
                <a:spcPct val="90000"/>
              </a:lnSpc>
            </a:pPr>
            <a:r>
              <a:rPr lang="en-US" altLang="en-US" sz="2800" u="sng" dirty="0"/>
              <a:t>Reaganomics AKA trickle down economy</a:t>
            </a:r>
          </a:p>
          <a:p>
            <a:pPr>
              <a:lnSpc>
                <a:spcPct val="90000"/>
              </a:lnSpc>
              <a:buFontTx/>
              <a:buNone/>
            </a:pPr>
            <a:r>
              <a:rPr lang="en-US" altLang="en-US" sz="2800" u="sng" dirty="0"/>
              <a:t>	-Passed a 25% tax cut</a:t>
            </a:r>
          </a:p>
          <a:p>
            <a:pPr>
              <a:lnSpc>
                <a:spcPct val="90000"/>
              </a:lnSpc>
              <a:buFontTx/>
              <a:buNone/>
            </a:pPr>
            <a:r>
              <a:rPr lang="en-US" altLang="en-US" sz="2800" u="sng" dirty="0"/>
              <a:t>   -Deregulated government control</a:t>
            </a:r>
          </a:p>
          <a:p>
            <a:pPr>
              <a:lnSpc>
                <a:spcPct val="90000"/>
              </a:lnSpc>
              <a:buFontTx/>
              <a:buNone/>
            </a:pPr>
            <a:r>
              <a:rPr lang="en-US" altLang="en-US" sz="2800" u="sng" dirty="0"/>
              <a:t>	-Cut some social programs</a:t>
            </a:r>
          </a:p>
          <a:p>
            <a:pPr>
              <a:lnSpc>
                <a:spcPct val="90000"/>
              </a:lnSpc>
              <a:buFontTx/>
              <a:buNone/>
            </a:pPr>
            <a:r>
              <a:rPr lang="en-US" altLang="en-US" sz="2800" u="sng" dirty="0"/>
              <a:t>	-Regulate the money supply</a:t>
            </a:r>
          </a:p>
          <a:p>
            <a:pPr>
              <a:lnSpc>
                <a:spcPct val="90000"/>
              </a:lnSpc>
              <a:buFontTx/>
              <a:buNone/>
            </a:pPr>
            <a:endParaRPr lang="en-US" altLang="en-US" sz="2800" dirty="0"/>
          </a:p>
          <a:p>
            <a:pPr>
              <a:lnSpc>
                <a:spcPct val="90000"/>
              </a:lnSpc>
            </a:pPr>
            <a:r>
              <a:rPr lang="en-US" altLang="en-US" sz="2800" dirty="0"/>
              <a:t>By 1983, the U.S. economy was in full recovery</a:t>
            </a:r>
          </a:p>
          <a:p>
            <a:pPr>
              <a:lnSpc>
                <a:spcPct val="90000"/>
              </a:lnSpc>
              <a:buFontTx/>
              <a:buNone/>
            </a:pPr>
            <a:endParaRPr lang="en-US" altLang="en-US" sz="2800" dirty="0"/>
          </a:p>
          <a:p>
            <a:pPr>
              <a:lnSpc>
                <a:spcPct val="90000"/>
              </a:lnSpc>
              <a:buFontTx/>
              <a:buNone/>
            </a:pPr>
            <a:endParaRPr lang="en-US" altLang="en-US" sz="2800" dirty="0"/>
          </a:p>
        </p:txBody>
      </p:sp>
      <p:pic>
        <p:nvPicPr>
          <p:cNvPr id="18436" name="Picture 5" descr="2007-09-08-RonaldReagan1981"/>
          <p:cNvPicPr>
            <a:picLocks noChangeAspect="1" noChangeArrowheads="1"/>
          </p:cNvPicPr>
          <p:nvPr/>
        </p:nvPicPr>
        <p:blipFill>
          <a:blip r:embed="rId2">
            <a:extLst>
              <a:ext uri="{28A0092B-C50C-407E-A947-70E740481C1C}">
                <a14:useLocalDpi xmlns:a14="http://schemas.microsoft.com/office/drawing/2010/main" val="0"/>
              </a:ext>
            </a:extLst>
          </a:blip>
          <a:srcRect b="5066"/>
          <a:stretch>
            <a:fillRect/>
          </a:stretch>
        </p:blipFill>
        <p:spPr bwMode="auto">
          <a:xfrm>
            <a:off x="9257074" y="2862471"/>
            <a:ext cx="2517051" cy="264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36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152400"/>
            <a:ext cx="8229600" cy="1143000"/>
          </a:xfrm>
        </p:spPr>
        <p:txBody>
          <a:bodyPr/>
          <a:lstStyle/>
          <a:p>
            <a:r>
              <a:rPr lang="en-US" altLang="en-US" sz="3200"/>
              <a:t>Collapse of the Soviet Union</a:t>
            </a:r>
          </a:p>
        </p:txBody>
      </p:sp>
      <p:sp>
        <p:nvSpPr>
          <p:cNvPr id="23555" name="Rectangle 3"/>
          <p:cNvSpPr>
            <a:spLocks noGrp="1" noChangeArrowheads="1"/>
          </p:cNvSpPr>
          <p:nvPr>
            <p:ph idx="1"/>
          </p:nvPr>
        </p:nvSpPr>
        <p:spPr>
          <a:xfrm>
            <a:off x="512196" y="1124447"/>
            <a:ext cx="5308159" cy="5475136"/>
          </a:xfrm>
        </p:spPr>
        <p:txBody>
          <a:bodyPr>
            <a:normAutofit fontScale="62500" lnSpcReduction="20000"/>
          </a:bodyPr>
          <a:lstStyle/>
          <a:p>
            <a:r>
              <a:rPr lang="en-US" altLang="en-US" sz="2800" dirty="0"/>
              <a:t>Reagan &amp; Russian leader  Gorbachev met several times in ‘87 agreeing to remove some nuclear weapons from Europe.</a:t>
            </a:r>
          </a:p>
          <a:p>
            <a:endParaRPr lang="en-US" altLang="en-US" sz="2800" dirty="0"/>
          </a:p>
          <a:p>
            <a:r>
              <a:rPr lang="en-US" altLang="en-US" sz="2800" dirty="0"/>
              <a:t>This led Gorbachev</a:t>
            </a:r>
            <a:r>
              <a:rPr lang="en-US" altLang="en-US" dirty="0"/>
              <a:t> </a:t>
            </a:r>
            <a:r>
              <a:rPr lang="en-US" altLang="en-US" sz="2800" dirty="0"/>
              <a:t>to</a:t>
            </a:r>
            <a:r>
              <a:rPr lang="en-US" altLang="en-US" dirty="0"/>
              <a:t> </a:t>
            </a:r>
            <a:r>
              <a:rPr lang="en-US" altLang="en-US" sz="2800" dirty="0"/>
              <a:t>reduce Soviet spending on defense and aid to other communist controlled countries in Europe.</a:t>
            </a:r>
          </a:p>
          <a:p>
            <a:endParaRPr lang="en-US" altLang="en-US" sz="2800" dirty="0"/>
          </a:p>
          <a:p>
            <a:r>
              <a:rPr lang="en-US" altLang="en-US" sz="2800" dirty="0"/>
              <a:t>In 1989, several former Soviet controlled countries were allowed to form non-communist governments.</a:t>
            </a:r>
          </a:p>
          <a:p>
            <a:endParaRPr lang="en-US" altLang="en-US" sz="2800" dirty="0"/>
          </a:p>
          <a:p>
            <a:r>
              <a:rPr lang="en-US" altLang="en-US" sz="2800" dirty="0"/>
              <a:t>Trying to save their Communist ways, Communist leaders and some Russian Army officers tried to overthrow Gorbachev.</a:t>
            </a:r>
          </a:p>
          <a:p>
            <a:endParaRPr lang="en-US" altLang="en-US" sz="2800" dirty="0"/>
          </a:p>
          <a:p>
            <a:r>
              <a:rPr lang="en-US" altLang="en-US" sz="2800" dirty="0"/>
              <a:t>Their coup was unsuccessful, and in December 1991, Gorbachev announced the end of the Soviet Union.</a:t>
            </a:r>
          </a:p>
          <a:p>
            <a:endParaRPr lang="en-US" altLang="en-US" sz="2800" dirty="0"/>
          </a:p>
        </p:txBody>
      </p:sp>
      <p:pic>
        <p:nvPicPr>
          <p:cNvPr id="23556" name="Picture 5" descr="summit4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5971" y="1472654"/>
            <a:ext cx="5152445" cy="47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36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38131" y="318715"/>
            <a:ext cx="8380413" cy="945543"/>
          </a:xfrm>
        </p:spPr>
        <p:txBody>
          <a:bodyPr>
            <a:normAutofit/>
          </a:bodyPr>
          <a:lstStyle/>
          <a:p>
            <a:r>
              <a:rPr lang="en-US" altLang="en-US" sz="3600" dirty="0"/>
              <a:t>President Clinton</a:t>
            </a:r>
          </a:p>
        </p:txBody>
      </p:sp>
      <p:sp>
        <p:nvSpPr>
          <p:cNvPr id="25604" name="Rectangle 3"/>
          <p:cNvSpPr>
            <a:spLocks noGrp="1" noChangeArrowheads="1"/>
          </p:cNvSpPr>
          <p:nvPr>
            <p:ph type="body" sz="half" idx="2"/>
          </p:nvPr>
        </p:nvSpPr>
        <p:spPr>
          <a:xfrm>
            <a:off x="4670323" y="1555720"/>
            <a:ext cx="7069394" cy="5142506"/>
          </a:xfrm>
        </p:spPr>
        <p:txBody>
          <a:bodyPr>
            <a:normAutofit fontScale="85000" lnSpcReduction="10000"/>
          </a:bodyPr>
          <a:lstStyle/>
          <a:p>
            <a:r>
              <a:rPr lang="en-US" altLang="en-US" sz="2600" dirty="0"/>
              <a:t>42</a:t>
            </a:r>
            <a:r>
              <a:rPr lang="en-US" altLang="en-US" sz="2600" baseline="30000" dirty="0"/>
              <a:t>nd</a:t>
            </a:r>
            <a:r>
              <a:rPr lang="en-US" altLang="en-US" sz="2600" dirty="0"/>
              <a:t> POTUS</a:t>
            </a:r>
          </a:p>
          <a:p>
            <a:endParaRPr lang="en-US" altLang="en-US" sz="2600" dirty="0"/>
          </a:p>
          <a:p>
            <a:r>
              <a:rPr lang="en-US" altLang="en-US" sz="2600" dirty="0"/>
              <a:t>Governor of Arkansas</a:t>
            </a:r>
          </a:p>
          <a:p>
            <a:endParaRPr lang="en-US" altLang="en-US" sz="2600" dirty="0"/>
          </a:p>
          <a:p>
            <a:r>
              <a:rPr lang="en-US" altLang="en-US" sz="2600" dirty="0"/>
              <a:t>Rhodes scholar </a:t>
            </a:r>
          </a:p>
          <a:p>
            <a:endParaRPr lang="en-US" altLang="en-US" sz="2600" dirty="0"/>
          </a:p>
          <a:p>
            <a:r>
              <a:rPr lang="en-US" altLang="en-US" sz="2600" dirty="0"/>
              <a:t>Democratic President Clinton had a mixed relationship with the Republican Congress.</a:t>
            </a:r>
          </a:p>
          <a:p>
            <a:endParaRPr lang="en-US" altLang="en-US" sz="2600" dirty="0"/>
          </a:p>
          <a:p>
            <a:r>
              <a:rPr lang="en-US" altLang="en-US" sz="2600" dirty="0"/>
              <a:t>Signed NAFTA-  opened free trade and dropped trade barriers between the U.S., Canada, and Mexico.  However, it also sent a lot of jobs to Mexico.</a:t>
            </a:r>
          </a:p>
          <a:p>
            <a:endParaRPr lang="en-US" altLang="en-US" sz="2600" dirty="0"/>
          </a:p>
          <a:p>
            <a:endParaRPr lang="en-US" altLang="en-US" sz="2600" dirty="0"/>
          </a:p>
          <a:p>
            <a:endParaRPr lang="en-US" altLang="en-US" dirty="0"/>
          </a:p>
          <a:p>
            <a:endParaRPr lang="en-US" altLang="en-US" dirty="0"/>
          </a:p>
          <a:p>
            <a:endParaRPr lang="en-US" altLang="en-US" dirty="0"/>
          </a:p>
        </p:txBody>
      </p:sp>
      <p:pic>
        <p:nvPicPr>
          <p:cNvPr id="25605" name="Picture 5" descr="clin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26" y="1804946"/>
            <a:ext cx="3152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3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0"/>
            <a:ext cx="8229600" cy="1143000"/>
          </a:xfrm>
        </p:spPr>
        <p:txBody>
          <a:bodyPr/>
          <a:lstStyle/>
          <a:p>
            <a:r>
              <a:rPr lang="en-US" altLang="en-US" sz="3600"/>
              <a:t>The Impeachment of President Clinton</a:t>
            </a:r>
          </a:p>
        </p:txBody>
      </p:sp>
      <p:sp>
        <p:nvSpPr>
          <p:cNvPr id="27651" name="Rectangle 3"/>
          <p:cNvSpPr>
            <a:spLocks noGrp="1" noChangeArrowheads="1"/>
          </p:cNvSpPr>
          <p:nvPr>
            <p:ph type="body" sz="half" idx="1"/>
          </p:nvPr>
        </p:nvSpPr>
        <p:spPr>
          <a:xfrm>
            <a:off x="609600" y="1143000"/>
            <a:ext cx="5384800" cy="5644100"/>
          </a:xfrm>
        </p:spPr>
        <p:txBody>
          <a:bodyPr>
            <a:normAutofit fontScale="77500" lnSpcReduction="20000"/>
          </a:bodyPr>
          <a:lstStyle/>
          <a:p>
            <a:r>
              <a:rPr lang="en-US" altLang="en-US" sz="2800" dirty="0"/>
              <a:t>In January 1998 Clinton was linked to an improper relationship with a White House intern. </a:t>
            </a:r>
          </a:p>
          <a:p>
            <a:pPr marL="36900" indent="0">
              <a:buNone/>
            </a:pPr>
            <a:endParaRPr lang="en-US" altLang="en-US" sz="2800" dirty="0"/>
          </a:p>
          <a:p>
            <a:r>
              <a:rPr lang="en-US" altLang="en-US" sz="2800" dirty="0"/>
              <a:t>Initially, Clinton denied a relationship existed but eventually acknowledge it.</a:t>
            </a:r>
          </a:p>
          <a:p>
            <a:endParaRPr lang="en-US" altLang="en-US" sz="2800" dirty="0"/>
          </a:p>
          <a:p>
            <a:r>
              <a:rPr lang="en-US" altLang="en-US" sz="2800" dirty="0"/>
              <a:t>The House impeached Clinton on perjury &amp; obstruction of justice. </a:t>
            </a:r>
          </a:p>
          <a:p>
            <a:endParaRPr lang="en-US" altLang="en-US" sz="2800" dirty="0"/>
          </a:p>
          <a:p>
            <a:r>
              <a:rPr lang="en-US" altLang="en-US" sz="2800" dirty="0"/>
              <a:t>the Senate acquitted Clinton of the charges.</a:t>
            </a:r>
          </a:p>
          <a:p>
            <a:endParaRPr lang="en-US" altLang="en-US" sz="2800" dirty="0"/>
          </a:p>
          <a:p>
            <a:r>
              <a:rPr lang="en-US" altLang="en-US" sz="2800" dirty="0"/>
              <a:t>Clinton became only the second President to face Impeachment. </a:t>
            </a:r>
          </a:p>
        </p:txBody>
      </p:sp>
      <p:pic>
        <p:nvPicPr>
          <p:cNvPr id="27652" name="Picture 5" descr="c9eba7a6a9f4f46864d816b3b0e2a0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999" y="1412351"/>
            <a:ext cx="384968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95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20903" y="343894"/>
            <a:ext cx="8534400" cy="785191"/>
          </a:xfrm>
        </p:spPr>
        <p:txBody>
          <a:bodyPr rtlCol="0">
            <a:normAutofit/>
          </a:bodyPr>
          <a:lstStyle/>
          <a:p>
            <a:pPr>
              <a:defRPr/>
            </a:pPr>
            <a:r>
              <a:rPr lang="en-US" altLang="en-US" sz="2600" dirty="0">
                <a:solidFill>
                  <a:schemeClr val="tx1">
                    <a:lumMod val="85000"/>
                    <a:lumOff val="15000"/>
                  </a:schemeClr>
                </a:solidFill>
              </a:rPr>
              <a:t>The 9/11 Attacks</a:t>
            </a:r>
            <a:endParaRPr lang="en-US" altLang="en-US" sz="3100" dirty="0">
              <a:solidFill>
                <a:schemeClr val="tx1">
                  <a:lumMod val="85000"/>
                  <a:lumOff val="15000"/>
                </a:schemeClr>
              </a:solidFill>
            </a:endParaRPr>
          </a:p>
        </p:txBody>
      </p:sp>
      <p:sp>
        <p:nvSpPr>
          <p:cNvPr id="32771" name="Rectangle 3"/>
          <p:cNvSpPr>
            <a:spLocks noGrp="1" noChangeArrowheads="1"/>
          </p:cNvSpPr>
          <p:nvPr>
            <p:ph idx="1"/>
          </p:nvPr>
        </p:nvSpPr>
        <p:spPr>
          <a:xfrm>
            <a:off x="318837" y="1129085"/>
            <a:ext cx="5666961" cy="5311458"/>
          </a:xfrm>
        </p:spPr>
        <p:txBody>
          <a:bodyPr>
            <a:normAutofit fontScale="92500" lnSpcReduction="20000"/>
          </a:bodyPr>
          <a:lstStyle/>
          <a:p>
            <a:r>
              <a:rPr lang="en-US" altLang="en-US" sz="2600" u="sng" dirty="0"/>
              <a:t>On September 11, 2001, hijackers took over four jetliners</a:t>
            </a:r>
          </a:p>
          <a:p>
            <a:pPr lvl="1"/>
            <a:r>
              <a:rPr lang="en-US" altLang="en-US" sz="2400" dirty="0"/>
              <a:t>crashing two into the World Trade Center Towers</a:t>
            </a:r>
          </a:p>
          <a:p>
            <a:pPr lvl="1"/>
            <a:endParaRPr lang="en-US" altLang="en-US" sz="2400" dirty="0"/>
          </a:p>
          <a:p>
            <a:pPr lvl="1"/>
            <a:r>
              <a:rPr lang="en-US" altLang="en-US" sz="2400" dirty="0"/>
              <a:t>one into the Pentagon</a:t>
            </a:r>
          </a:p>
          <a:p>
            <a:pPr lvl="1"/>
            <a:endParaRPr lang="en-US" altLang="en-US" sz="2400" dirty="0"/>
          </a:p>
          <a:p>
            <a:pPr lvl="1"/>
            <a:r>
              <a:rPr lang="en-US" altLang="en-US" sz="2400" dirty="0"/>
              <a:t>one into a field in Pennsylvania after passengers tried to take back control of the plane (possible intended target: White House, U.S. Capital, Camp David or Nuclear Power Plants along the Eastern seaboard) </a:t>
            </a:r>
          </a:p>
          <a:p>
            <a:pPr lvl="1"/>
            <a:endParaRPr lang="en-US" altLang="en-US" sz="2400" dirty="0"/>
          </a:p>
          <a:p>
            <a:pPr lvl="1"/>
            <a:r>
              <a:rPr lang="en-US" altLang="en-US" sz="2400" dirty="0">
                <a:hlinkClick r:id="rId2"/>
              </a:rPr>
              <a:t>"Let's Roll" (5.30)</a:t>
            </a:r>
            <a:endParaRPr lang="en-US" altLang="en-US" sz="2400" dirty="0"/>
          </a:p>
        </p:txBody>
      </p:sp>
      <p:pic>
        <p:nvPicPr>
          <p:cNvPr id="32773" name="Picture 7" descr="crash23"/>
          <p:cNvPicPr>
            <a:picLocks noChangeAspect="1" noChangeArrowheads="1"/>
          </p:cNvPicPr>
          <p:nvPr/>
        </p:nvPicPr>
        <p:blipFill>
          <a:blip r:embed="rId3">
            <a:extLst>
              <a:ext uri="{28A0092B-C50C-407E-A947-70E740481C1C}">
                <a14:useLocalDpi xmlns:a14="http://schemas.microsoft.com/office/drawing/2010/main" val="0"/>
              </a:ext>
            </a:extLst>
          </a:blip>
          <a:srcRect l="1709" t="2692" r="2563" b="3085"/>
          <a:stretch>
            <a:fillRect/>
          </a:stretch>
        </p:blipFill>
        <p:spPr bwMode="auto">
          <a:xfrm>
            <a:off x="8264323" y="2577707"/>
            <a:ext cx="3455897" cy="183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264325" y="489668"/>
            <a:ext cx="3455897" cy="1812898"/>
          </a:xfrm>
          <a:prstGeom prst="rect">
            <a:avLst/>
          </a:prstGeom>
        </p:spPr>
      </p:pic>
      <p:pic>
        <p:nvPicPr>
          <p:cNvPr id="4" name="Picture 3"/>
          <p:cNvPicPr>
            <a:picLocks noChangeAspect="1"/>
          </p:cNvPicPr>
          <p:nvPr/>
        </p:nvPicPr>
        <p:blipFill>
          <a:blip r:embed="rId5"/>
          <a:stretch>
            <a:fillRect/>
          </a:stretch>
        </p:blipFill>
        <p:spPr>
          <a:xfrm>
            <a:off x="8264323" y="4687293"/>
            <a:ext cx="3455897" cy="2020282"/>
          </a:xfrm>
          <a:prstGeom prst="rect">
            <a:avLst/>
          </a:prstGeom>
        </p:spPr>
      </p:pic>
    </p:spTree>
    <p:extLst>
      <p:ext uri="{BB962C8B-B14F-4D97-AF65-F5344CB8AC3E}">
        <p14:creationId xmlns:p14="http://schemas.microsoft.com/office/powerpoint/2010/main" val="340914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152400"/>
            <a:ext cx="8229600" cy="705853"/>
          </a:xfrm>
        </p:spPr>
        <p:txBody>
          <a:bodyPr/>
          <a:lstStyle/>
          <a:p>
            <a:r>
              <a:rPr lang="en-US" altLang="en-US" sz="3600" dirty="0"/>
              <a:t>The War on Terrorism</a:t>
            </a:r>
          </a:p>
        </p:txBody>
      </p:sp>
      <p:sp>
        <p:nvSpPr>
          <p:cNvPr id="33795" name="Rectangle 3"/>
          <p:cNvSpPr>
            <a:spLocks noGrp="1" noChangeArrowheads="1"/>
          </p:cNvSpPr>
          <p:nvPr>
            <p:ph idx="1"/>
          </p:nvPr>
        </p:nvSpPr>
        <p:spPr>
          <a:xfrm>
            <a:off x="1752600" y="930442"/>
            <a:ext cx="8686800" cy="3220138"/>
          </a:xfrm>
        </p:spPr>
        <p:txBody>
          <a:bodyPr>
            <a:normAutofit fontScale="92500" lnSpcReduction="20000"/>
          </a:bodyPr>
          <a:lstStyle/>
          <a:p>
            <a:r>
              <a:rPr lang="en-US" altLang="en-US" u="sng" dirty="0"/>
              <a:t>The attacks were quickly linked to a terrorist named Osama bin Laden and his group al Qaeda.</a:t>
            </a:r>
          </a:p>
          <a:p>
            <a:endParaRPr lang="en-US" altLang="en-US" dirty="0"/>
          </a:p>
          <a:p>
            <a:r>
              <a:rPr lang="en-US" altLang="en-US" u="sng" dirty="0"/>
              <a:t>President Bush ordered an invasion of Afghanistan, where bin Laden kept his headquarters. This was part of Bush’s larger war on terrorism, for which he built an international coalition to fight the al-Qaeda network and other terrorist groups.</a:t>
            </a:r>
          </a:p>
          <a:p>
            <a:endParaRPr lang="en-US" altLang="en-US" dirty="0"/>
          </a:p>
          <a:p>
            <a:r>
              <a:rPr lang="en-US" altLang="en-US" dirty="0"/>
              <a:t>Bin Laden was killed in 2011, under the orders of President Obama, by the U.S. Navy Seals in a compound in Pakistan </a:t>
            </a:r>
          </a:p>
          <a:p>
            <a:pPr marL="36900" indent="0">
              <a:buNone/>
            </a:pPr>
            <a:endParaRPr lang="en-US" altLang="en-US" dirty="0"/>
          </a:p>
          <a:p>
            <a:endParaRPr lang="en-US" altLang="en-US" dirty="0"/>
          </a:p>
          <a:p>
            <a:endParaRPr lang="en-US" altLang="en-US" dirty="0"/>
          </a:p>
        </p:txBody>
      </p:sp>
      <p:pic>
        <p:nvPicPr>
          <p:cNvPr id="33796" name="Picture 5" descr="osama-bin-laden-vid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913" y="4333461"/>
            <a:ext cx="3093720" cy="22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704814" y="4150580"/>
            <a:ext cx="2734586" cy="2576017"/>
          </a:xfrm>
          <a:prstGeom prst="rect">
            <a:avLst/>
          </a:prstGeom>
        </p:spPr>
      </p:pic>
    </p:spTree>
    <p:extLst>
      <p:ext uri="{BB962C8B-B14F-4D97-AF65-F5344CB8AC3E}">
        <p14:creationId xmlns:p14="http://schemas.microsoft.com/office/powerpoint/2010/main" val="75261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09800" y="304801"/>
            <a:ext cx="8229600" cy="657308"/>
          </a:xfrm>
        </p:spPr>
        <p:txBody>
          <a:bodyPr>
            <a:normAutofit fontScale="90000"/>
          </a:bodyPr>
          <a:lstStyle/>
          <a:p>
            <a:r>
              <a:rPr lang="en-US" altLang="en-US" dirty="0"/>
              <a:t>Iraq</a:t>
            </a:r>
          </a:p>
        </p:txBody>
      </p:sp>
      <p:sp>
        <p:nvSpPr>
          <p:cNvPr id="34819" name="Rectangle 3"/>
          <p:cNvSpPr>
            <a:spLocks noGrp="1" noChangeArrowheads="1"/>
          </p:cNvSpPr>
          <p:nvPr>
            <p:ph idx="1"/>
          </p:nvPr>
        </p:nvSpPr>
        <p:spPr>
          <a:xfrm>
            <a:off x="1981200" y="1224501"/>
            <a:ext cx="8686800" cy="3522427"/>
          </a:xfrm>
        </p:spPr>
        <p:txBody>
          <a:bodyPr>
            <a:normAutofit fontScale="85000" lnSpcReduction="20000"/>
          </a:bodyPr>
          <a:lstStyle/>
          <a:p>
            <a:r>
              <a:rPr lang="en-US" altLang="en-US" u="sng" dirty="0"/>
              <a:t>In March 2003, American and British troops invaded Iraq in Operation Iraqi Freedom. </a:t>
            </a:r>
          </a:p>
          <a:p>
            <a:endParaRPr lang="en-US" altLang="en-US" dirty="0"/>
          </a:p>
          <a:p>
            <a:r>
              <a:rPr lang="en-US" altLang="en-US" u="sng" dirty="0"/>
              <a:t>Iraq’s president, Saddam Hussein, went into hiding while U.S. forces searched for the weapons of mass destruction (WMD) that Bush feared Hussein had and could supply to terrorists for use against the United States. </a:t>
            </a:r>
          </a:p>
          <a:p>
            <a:endParaRPr lang="en-US" altLang="en-US" dirty="0"/>
          </a:p>
          <a:p>
            <a:r>
              <a:rPr lang="en-US" altLang="en-US" u="sng" dirty="0"/>
              <a:t>No WMD were found.  </a:t>
            </a:r>
          </a:p>
          <a:p>
            <a:endParaRPr lang="en-US" altLang="en-US" dirty="0"/>
          </a:p>
          <a:p>
            <a:r>
              <a:rPr lang="en-US" altLang="en-US" dirty="0"/>
              <a:t>Hussein was captured in December 2003. </a:t>
            </a:r>
          </a:p>
          <a:p>
            <a:endParaRPr lang="en-US" altLang="en-US" dirty="0"/>
          </a:p>
          <a:p>
            <a:r>
              <a:rPr lang="en-US" altLang="en-US" dirty="0"/>
              <a:t> He was convicted of crimes against humanity and executed in 2006.</a:t>
            </a:r>
          </a:p>
          <a:p>
            <a:endParaRPr lang="en-US" altLang="en-US" dirty="0"/>
          </a:p>
        </p:txBody>
      </p:sp>
      <p:pic>
        <p:nvPicPr>
          <p:cNvPr id="2" name="Picture 1"/>
          <p:cNvPicPr>
            <a:picLocks noChangeAspect="1"/>
          </p:cNvPicPr>
          <p:nvPr/>
        </p:nvPicPr>
        <p:blipFill>
          <a:blip r:embed="rId2"/>
          <a:stretch>
            <a:fillRect/>
          </a:stretch>
        </p:blipFill>
        <p:spPr>
          <a:xfrm>
            <a:off x="6414590" y="4746929"/>
            <a:ext cx="2857500" cy="1991800"/>
          </a:xfrm>
          <a:prstGeom prst="rect">
            <a:avLst/>
          </a:prstGeom>
        </p:spPr>
      </p:pic>
      <p:pic>
        <p:nvPicPr>
          <p:cNvPr id="3" name="Picture 2"/>
          <p:cNvPicPr>
            <a:picLocks noChangeAspect="1"/>
          </p:cNvPicPr>
          <p:nvPr/>
        </p:nvPicPr>
        <p:blipFill>
          <a:blip r:embed="rId3"/>
          <a:stretch>
            <a:fillRect/>
          </a:stretch>
        </p:blipFill>
        <p:spPr>
          <a:xfrm>
            <a:off x="2914402" y="4746929"/>
            <a:ext cx="1619250" cy="1987038"/>
          </a:xfrm>
          <a:prstGeom prst="rect">
            <a:avLst/>
          </a:prstGeom>
        </p:spPr>
      </p:pic>
    </p:spTree>
    <p:extLst>
      <p:ext uri="{BB962C8B-B14F-4D97-AF65-F5344CB8AC3E}">
        <p14:creationId xmlns:p14="http://schemas.microsoft.com/office/powerpoint/2010/main" val="392120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Election of President Obama</a:t>
            </a:r>
          </a:p>
        </p:txBody>
      </p:sp>
      <p:sp>
        <p:nvSpPr>
          <p:cNvPr id="3" name="Content Placeholder 2"/>
          <p:cNvSpPr>
            <a:spLocks noGrp="1"/>
          </p:cNvSpPr>
          <p:nvPr>
            <p:ph idx="1"/>
          </p:nvPr>
        </p:nvSpPr>
        <p:spPr>
          <a:xfrm>
            <a:off x="913795" y="1732449"/>
            <a:ext cx="6838727" cy="4405958"/>
          </a:xfrm>
        </p:spPr>
        <p:txBody>
          <a:bodyPr>
            <a:normAutofit lnSpcReduction="10000"/>
          </a:bodyPr>
          <a:lstStyle/>
          <a:p>
            <a:r>
              <a:rPr lang="en-US" dirty="0"/>
              <a:t>On November 4, 2008, Barack Hussein Obama II defeated John McCain to become the 44</a:t>
            </a:r>
            <a:r>
              <a:rPr lang="en-US" baseline="30000" dirty="0"/>
              <a:t>th</a:t>
            </a:r>
            <a:r>
              <a:rPr lang="en-US" dirty="0"/>
              <a:t> president of the U.S.</a:t>
            </a:r>
          </a:p>
          <a:p>
            <a:endParaRPr lang="en-US" dirty="0"/>
          </a:p>
          <a:p>
            <a:r>
              <a:rPr lang="en-US" dirty="0"/>
              <a:t>2012, President Obama became a two term president by defeating Mitt Romney</a:t>
            </a:r>
          </a:p>
          <a:p>
            <a:endParaRPr lang="en-US" dirty="0"/>
          </a:p>
          <a:p>
            <a:r>
              <a:rPr lang="en-US" dirty="0"/>
              <a:t>Major Accomplishments include:</a:t>
            </a:r>
          </a:p>
          <a:p>
            <a:pPr lvl="1"/>
            <a:r>
              <a:rPr lang="en-US" dirty="0"/>
              <a:t>Ended the Great Recession (2008) – Economic stimulus package / bailed out the U.S. Auto industry</a:t>
            </a:r>
          </a:p>
          <a:p>
            <a:pPr lvl="1"/>
            <a:r>
              <a:rPr lang="en-US" dirty="0"/>
              <a:t>Received to Nobel Peace Prize in 2009</a:t>
            </a:r>
          </a:p>
          <a:p>
            <a:pPr lvl="1"/>
            <a:r>
              <a:rPr lang="en-US" dirty="0"/>
              <a:t>Reformed healthcare  - ACA 2010</a:t>
            </a:r>
          </a:p>
          <a:p>
            <a:pPr lvl="1"/>
            <a:r>
              <a:rPr lang="en-US" dirty="0"/>
              <a:t>Eliminated Public Enemy # 1 - Osama bin Laden in 2011</a:t>
            </a:r>
          </a:p>
          <a:p>
            <a:pPr lvl="1"/>
            <a:endParaRPr lang="en-US" dirty="0"/>
          </a:p>
          <a:p>
            <a:endParaRPr lang="en-US" dirty="0"/>
          </a:p>
        </p:txBody>
      </p:sp>
      <p:pic>
        <p:nvPicPr>
          <p:cNvPr id="4" name="Picture 3"/>
          <p:cNvPicPr>
            <a:picLocks noChangeAspect="1"/>
          </p:cNvPicPr>
          <p:nvPr/>
        </p:nvPicPr>
        <p:blipFill>
          <a:blip r:embed="rId3"/>
          <a:stretch>
            <a:fillRect/>
          </a:stretch>
        </p:blipFill>
        <p:spPr>
          <a:xfrm>
            <a:off x="7752523" y="1732449"/>
            <a:ext cx="4166482" cy="3488451"/>
          </a:xfrm>
          <a:prstGeom prst="rect">
            <a:avLst/>
          </a:prstGeom>
        </p:spPr>
      </p:pic>
      <p:sp>
        <p:nvSpPr>
          <p:cNvPr id="5" name="TextBox 4"/>
          <p:cNvSpPr txBox="1"/>
          <p:nvPr/>
        </p:nvSpPr>
        <p:spPr>
          <a:xfrm>
            <a:off x="7991061" y="5550010"/>
            <a:ext cx="3625795" cy="1200329"/>
          </a:xfrm>
          <a:prstGeom prst="rect">
            <a:avLst/>
          </a:prstGeom>
          <a:noFill/>
        </p:spPr>
        <p:txBody>
          <a:bodyPr wrap="square" rtlCol="0">
            <a:spAutoFit/>
          </a:bodyPr>
          <a:lstStyle/>
          <a:p>
            <a:r>
              <a:rPr lang="en-US" dirty="0">
                <a:hlinkClick r:id="rId4"/>
              </a:rPr>
              <a:t>CNN coverage of 2008 Election</a:t>
            </a:r>
            <a:endParaRPr lang="en-US" dirty="0"/>
          </a:p>
          <a:p>
            <a:endParaRPr lang="en-US" dirty="0"/>
          </a:p>
          <a:p>
            <a:r>
              <a:rPr lang="en-US" dirty="0">
                <a:hlinkClick r:id="rId5"/>
              </a:rPr>
              <a:t>The Election of President Obama</a:t>
            </a:r>
            <a:endParaRPr lang="en-US" dirty="0"/>
          </a:p>
          <a:p>
            <a:endParaRPr lang="en-US" dirty="0"/>
          </a:p>
        </p:txBody>
      </p:sp>
    </p:spTree>
    <p:extLst>
      <p:ext uri="{BB962C8B-B14F-4D97-AF65-F5344CB8AC3E}">
        <p14:creationId xmlns:p14="http://schemas.microsoft.com/office/powerpoint/2010/main" val="2354858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391</TotalTime>
  <Words>686</Words>
  <Application>Microsoft Office PowerPoint</Application>
  <PresentationFormat>Widescreen</PresentationFormat>
  <Paragraphs>98</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Calisto MT</vt:lpstr>
      <vt:lpstr>Wingdings 2</vt:lpstr>
      <vt:lpstr>Slate</vt:lpstr>
      <vt:lpstr>Technological Wonders</vt:lpstr>
      <vt:lpstr>The Ronald Reagan’s Presidency</vt:lpstr>
      <vt:lpstr>Collapse of the Soviet Union</vt:lpstr>
      <vt:lpstr>President Clinton</vt:lpstr>
      <vt:lpstr>The Impeachment of President Clinton</vt:lpstr>
      <vt:lpstr>The 9/11 Attacks</vt:lpstr>
      <vt:lpstr>The War on Terrorism</vt:lpstr>
      <vt:lpstr>Iraq</vt:lpstr>
      <vt:lpstr>The Election of President Obama</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in National Politics Since 1968.</dc:title>
  <dc:creator>Michael Clark</dc:creator>
  <cp:lastModifiedBy>Michael Clark</cp:lastModifiedBy>
  <cp:revision>44</cp:revision>
  <dcterms:created xsi:type="dcterms:W3CDTF">2017-02-23T23:08:04Z</dcterms:created>
  <dcterms:modified xsi:type="dcterms:W3CDTF">2020-05-04T18:12:31Z</dcterms:modified>
</cp:coreProperties>
</file>